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4" r:id="rId4"/>
    <p:sldMasterId id="2147483719" r:id="rId5"/>
    <p:sldMasterId id="2147483742" r:id="rId6"/>
  </p:sldMasterIdLst>
  <p:notesMasterIdLst>
    <p:notesMasterId r:id="rId19"/>
  </p:notesMasterIdLst>
  <p:handoutMasterIdLst>
    <p:handoutMasterId r:id="rId20"/>
  </p:handoutMasterIdLst>
  <p:sldIdLst>
    <p:sldId id="270" r:id="rId7"/>
    <p:sldId id="257" r:id="rId8"/>
    <p:sldId id="258" r:id="rId9"/>
    <p:sldId id="259" r:id="rId10"/>
    <p:sldId id="260" r:id="rId11"/>
    <p:sldId id="261" r:id="rId12"/>
    <p:sldId id="262" r:id="rId13"/>
    <p:sldId id="263" r:id="rId14"/>
    <p:sldId id="264" r:id="rId15"/>
    <p:sldId id="266" r:id="rId16"/>
    <p:sldId id="267" r:id="rId17"/>
    <p:sldId id="268" r:id="rId18"/>
  </p:sldIdLst>
  <p:sldSz cx="9144000" cy="6858000" type="screen4x3"/>
  <p:notesSz cx="6858000" cy="9144000"/>
  <p:embeddedFontLst>
    <p:embeddedFont>
      <p:font typeface="Calibri" panose="020F0502020204030204" pitchFamily="34" charset="0"/>
      <p:regular r:id="rId21"/>
      <p:bold r:id="rId22"/>
      <p:italic r:id="rId23"/>
      <p:boldItalic r:id="rId24"/>
    </p:embeddedFont>
    <p:embeddedFont>
      <p:font typeface="Georgia" panose="02040502050405020303" pitchFamily="18" charset="0"/>
      <p:regular r:id="rId25"/>
      <p:bold r:id="rId26"/>
      <p:italic r:id="rId27"/>
      <p:boldItalic r:id="rId28"/>
    </p:embeddedFont>
    <p:embeddedFont>
      <p:font typeface="MS PGothic" panose="020B0600070205080204" pitchFamily="34" charset="-128"/>
      <p:regular r:id="rId29"/>
    </p:embeddedFont>
    <p:embeddedFont>
      <p:font typeface="Verdana" panose="020B0604030504040204" pitchFamily="34" charset="0"/>
      <p:regular r:id="rId30"/>
      <p:bold r:id="rId31"/>
      <p:italic r:id="rId32"/>
      <p:boldItalic r:id="rId33"/>
    </p:embeddedFont>
    <p:embeddedFont>
      <p:font typeface="Candara" panose="020E050203030302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426">
          <p15:clr>
            <a:srgbClr val="A4A3A4"/>
          </p15:clr>
        </p15:guide>
        <p15:guide id="2" pos="12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E4"/>
    <a:srgbClr val="E6E8F2"/>
    <a:srgbClr val="D0D4E8"/>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0" autoAdjust="0"/>
  </p:normalViewPr>
  <p:slideViewPr>
    <p:cSldViewPr>
      <p:cViewPr varScale="1">
        <p:scale>
          <a:sx n="66" d="100"/>
          <a:sy n="66" d="100"/>
        </p:scale>
        <p:origin x="1280" y="40"/>
      </p:cViewPr>
      <p:guideLst>
        <p:guide orient="horz" pos="2160"/>
        <p:guide pos="2880"/>
      </p:guideLst>
    </p:cSldViewPr>
  </p:slideViewPr>
  <p:notesTextViewPr>
    <p:cViewPr>
      <p:scale>
        <a:sx n="1" d="1"/>
        <a:sy n="1" d="1"/>
      </p:scale>
      <p:origin x="0" y="0"/>
    </p:cViewPr>
  </p:notesTextViewPr>
  <p:notesViewPr>
    <p:cSldViewPr>
      <p:cViewPr>
        <p:scale>
          <a:sx n="50" d="100"/>
          <a:sy n="50" d="100"/>
        </p:scale>
        <p:origin x="-2958" y="-264"/>
      </p:cViewPr>
      <p:guideLst>
        <p:guide orient="horz" pos="2426"/>
        <p:guide pos="129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6.fntdata"/><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4.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45B8CD-F359-4D94-8AD1-923710D8C70B}" type="datetimeFigureOut">
              <a:rPr lang="en-US" smtClean="0"/>
              <a:pPr/>
              <a:t>1/17/2019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135FA1E-2594-4534-BDDE-F96DBDDC8208}" type="slidenum">
              <a:rPr lang="en-IN" smtClean="0"/>
              <a:pPr/>
              <a:t>‹#›</a:t>
            </a:fld>
            <a:endParaRPr lang="en-IN"/>
          </a:p>
        </p:txBody>
      </p:sp>
    </p:spTree>
    <p:extLst>
      <p:ext uri="{BB962C8B-B14F-4D97-AF65-F5344CB8AC3E}">
        <p14:creationId xmlns:p14="http://schemas.microsoft.com/office/powerpoint/2010/main" val="40570706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0848" y="428596"/>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60848" y="4100538"/>
            <a:ext cx="4500594"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Rectangle 14"/>
          <p:cNvSpPr>
            <a:spLocks noChangeArrowheads="1"/>
          </p:cNvSpPr>
          <p:nvPr/>
        </p:nvSpPr>
        <p:spPr bwMode="auto">
          <a:xfrm>
            <a:off x="214290" y="71406"/>
            <a:ext cx="6500813" cy="309563"/>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Candara"/>
                <a:ea typeface="ＭＳ Ｐゴシック" pitchFamily="34" charset="-128"/>
              </a:rPr>
              <a:t>Web Basics - JavaScript</a:t>
            </a:r>
            <a:r>
              <a:rPr lang="en-US" sz="1200" dirty="0" smtClean="0">
                <a:solidFill>
                  <a:schemeClr val="tx1"/>
                </a:solidFill>
                <a:latin typeface="Candara" pitchFamily="34" charset="0"/>
                <a:cs typeface="Arial" pitchFamily="34" charset="0"/>
              </a:rPr>
              <a:t>	</a:t>
            </a:r>
            <a:endParaRPr lang="en-US" dirty="0">
              <a:solidFill>
                <a:schemeClr val="tx1"/>
              </a:solidFill>
              <a:latin typeface="Candara" pitchFamily="34" charset="0"/>
              <a:cs typeface="Arial" pitchFamily="34" charset="0"/>
            </a:endParaRPr>
          </a:p>
        </p:txBody>
      </p:sp>
      <p:sp>
        <p:nvSpPr>
          <p:cNvPr id="9" name="Rectangle 14"/>
          <p:cNvSpPr>
            <a:spLocks noChangeArrowheads="1"/>
          </p:cNvSpPr>
          <p:nvPr/>
        </p:nvSpPr>
        <p:spPr bwMode="auto">
          <a:xfrm>
            <a:off x="3789040" y="8228221"/>
            <a:ext cx="2762530" cy="224117"/>
          </a:xfrm>
          <a:prstGeom prst="rect">
            <a:avLst/>
          </a:prstGeom>
          <a:noFill/>
          <a:ln w="9525">
            <a:noFill/>
            <a:miter lim="800000"/>
            <a:headEnd/>
            <a:tailEnd/>
          </a:ln>
          <a:effectLst/>
        </p:spPr>
        <p:txBody>
          <a:bodyPr lIns="92446" tIns="46223" rIns="92446" bIns="46223"/>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ndara" pitchFamily="34" charset="0"/>
                <a:cs typeface="Arial" pitchFamily="34" charset="0"/>
              </a:rPr>
              <a:t>		 Page 0-</a:t>
            </a:r>
            <a:fld id="{BD9FB300-F9DC-4669-88F4-967ABA23CC04}" type="slidenum">
              <a:rPr lang="en-US" sz="1200" smtClean="0">
                <a:latin typeface="Candar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r>
              <a:rPr lang="en-US" sz="1200" dirty="0" smtClean="0">
                <a:latin typeface="Candara" pitchFamily="34" charset="0"/>
                <a:cs typeface="Arial" pitchFamily="34" charset="0"/>
              </a:rPr>
              <a:t> </a:t>
            </a:r>
          </a:p>
          <a:p>
            <a:endParaRPr lang="en-US" sz="1200" dirty="0">
              <a:latin typeface="Candara" pitchFamily="34" charset="0"/>
              <a:cs typeface="Arial" pitchFamily="34" charset="0"/>
            </a:endParaRPr>
          </a:p>
        </p:txBody>
      </p:sp>
      <p:sp>
        <p:nvSpPr>
          <p:cNvPr id="10" name="Line 8"/>
          <p:cNvSpPr>
            <a:spLocks noChangeShapeType="1"/>
          </p:cNvSpPr>
          <p:nvPr/>
        </p:nvSpPr>
        <p:spPr bwMode="auto">
          <a:xfrm>
            <a:off x="1772816" y="357158"/>
            <a:ext cx="0" cy="8001000"/>
          </a:xfrm>
          <a:prstGeom prst="line">
            <a:avLst/>
          </a:prstGeom>
          <a:noFill/>
          <a:ln w="9525">
            <a:solidFill>
              <a:schemeClr val="tx1"/>
            </a:solidFill>
            <a:round/>
            <a:headEnd/>
            <a:tailEnd/>
          </a:ln>
          <a:effectLst/>
        </p:spPr>
        <p:txBody>
          <a:bodyPr/>
          <a:lstStyle/>
          <a:p>
            <a:endParaRPr lang="en-US"/>
          </a:p>
        </p:txBody>
      </p:sp>
      <p:sp>
        <p:nvSpPr>
          <p:cNvPr id="11" name="Text Box 9"/>
          <p:cNvSpPr txBox="1">
            <a:spLocks noChangeArrowheads="1"/>
          </p:cNvSpPr>
          <p:nvPr/>
        </p:nvSpPr>
        <p:spPr bwMode="auto">
          <a:xfrm>
            <a:off x="0" y="642910"/>
            <a:ext cx="1357298" cy="276999"/>
          </a:xfrm>
          <a:prstGeom prst="rect">
            <a:avLst/>
          </a:prstGeom>
          <a:noFill/>
          <a:ln w="9525">
            <a:noFill/>
            <a:miter lim="800000"/>
            <a:headEnd/>
            <a:tailEnd/>
          </a:ln>
          <a:effectLst/>
        </p:spPr>
        <p:txBody>
          <a:bodyPr wrap="square">
            <a:spAutoFit/>
          </a:bodyPr>
          <a:lstStyle/>
          <a:p>
            <a:pPr>
              <a:spcBef>
                <a:spcPct val="50000"/>
              </a:spcBef>
            </a:pPr>
            <a:r>
              <a:rPr lang="en-US" sz="1200" b="1" dirty="0">
                <a:latin typeface="Candara" pitchFamily="34" charset="0"/>
                <a:cs typeface="Arial" pitchFamily="34" charset="0"/>
              </a:rPr>
              <a:t>Instructor Notes:</a:t>
            </a:r>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000" kern="1200">
        <a:solidFill>
          <a:schemeClr val="tx1"/>
        </a:solidFill>
        <a:latin typeface="Candara" pitchFamily="34" charset="0"/>
        <a:ea typeface="+mn-ea"/>
        <a:cs typeface="+mn-cs"/>
      </a:defRPr>
    </a:lvl1pPr>
    <a:lvl2pPr marL="457200" algn="l" defTabSz="914400" rtl="0" eaLnBrk="1" latinLnBrk="0" hangingPunct="1">
      <a:defRPr sz="1000" kern="1200">
        <a:solidFill>
          <a:schemeClr val="tx1"/>
        </a:solidFill>
        <a:latin typeface="Candara" pitchFamily="34" charset="0"/>
        <a:ea typeface="+mn-ea"/>
        <a:cs typeface="+mn-cs"/>
      </a:defRPr>
    </a:lvl2pPr>
    <a:lvl3pPr marL="914400" algn="l" defTabSz="914400" rtl="0" eaLnBrk="1" latinLnBrk="0" hangingPunct="1">
      <a:defRPr sz="1000" kern="1200">
        <a:solidFill>
          <a:schemeClr val="tx1"/>
        </a:solidFill>
        <a:latin typeface="Candara" pitchFamily="34" charset="0"/>
        <a:ea typeface="+mn-ea"/>
        <a:cs typeface="+mn-cs"/>
      </a:defRPr>
    </a:lvl3pPr>
    <a:lvl4pPr marL="1371600" algn="l" defTabSz="914400" rtl="0" eaLnBrk="1" latinLnBrk="0" hangingPunct="1">
      <a:defRPr sz="1000" kern="1200">
        <a:solidFill>
          <a:schemeClr val="tx1"/>
        </a:solidFill>
        <a:latin typeface="Candara" pitchFamily="34" charset="0"/>
        <a:ea typeface="+mn-ea"/>
        <a:cs typeface="+mn-cs"/>
      </a:defRPr>
    </a:lvl4pPr>
    <a:lvl5pPr marL="1828800" algn="l" defTabSz="914400" rtl="0" eaLnBrk="1" latinLnBrk="0" hangingPunct="1">
      <a:defRPr sz="1000" kern="1200">
        <a:solidFill>
          <a:schemeClr val="tx1"/>
        </a:solidFill>
        <a:latin typeface="Candar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27238" y="930275"/>
            <a:ext cx="4572000" cy="3429000"/>
          </a:xfrm>
        </p:spPr>
      </p:sp>
      <p:sp>
        <p:nvSpPr>
          <p:cNvPr id="3" name="Notes Placeholder 2"/>
          <p:cNvSpPr>
            <a:spLocks noGrp="1"/>
          </p:cNvSpPr>
          <p:nvPr>
            <p:ph type="body" idx="1"/>
          </p:nvPr>
        </p:nvSpPr>
        <p:spPr>
          <a:xfrm>
            <a:off x="2027238" y="4544584"/>
            <a:ext cx="4586881" cy="4114800"/>
          </a:xfrm>
        </p:spPr>
        <p:txBody>
          <a:bodyPr>
            <a:normAutofit/>
          </a:bodyPr>
          <a:lstStyle/>
          <a:p>
            <a:endParaRPr lang="en-US" dirty="0"/>
          </a:p>
        </p:txBody>
      </p:sp>
    </p:spTree>
    <p:extLst>
      <p:ext uri="{BB962C8B-B14F-4D97-AF65-F5344CB8AC3E}">
        <p14:creationId xmlns:p14="http://schemas.microsoft.com/office/powerpoint/2010/main" val="1469401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818040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540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212186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86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836826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6979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86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1325942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44700"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18601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540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568698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413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213755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482308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4132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437768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2060575" y="422275"/>
            <a:ext cx="4572000" cy="3429000"/>
          </a:xfrm>
        </p:spPr>
      </p:sp>
      <p:sp>
        <p:nvSpPr>
          <p:cNvPr id="5" name="Notes Placeholder 4"/>
          <p:cNvSpPr>
            <a:spLocks noGrp="1"/>
          </p:cNvSpPr>
          <p:nvPr>
            <p:ph type="body" idx="1"/>
          </p:nvPr>
        </p:nvSpPr>
        <p:spPr/>
        <p:txBody>
          <a:bodyPr>
            <a:normAutofit/>
          </a:bodyPr>
          <a:lstStyle/>
          <a:p>
            <a:endParaRPr lang="en-IN"/>
          </a:p>
        </p:txBody>
      </p:sp>
    </p:spTree>
    <p:extLst>
      <p:ext uri="{BB962C8B-B14F-4D97-AF65-F5344CB8AC3E}">
        <p14:creationId xmlns:p14="http://schemas.microsoft.com/office/powerpoint/2010/main" val="354817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6.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3.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92704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5761685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25666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93861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1266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0146811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969404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39022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8944760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90855945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354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901412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95689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47063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5694502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6495183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9408349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6829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58443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8415969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2995509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19306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716209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4492638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5960855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951471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8781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692151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5048311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76505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46957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35563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37103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90242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9379536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8645386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5745703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8273429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587849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844042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2488206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9609088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767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946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1" y="0"/>
            <a:ext cx="9143999" cy="1002135"/>
          </a:xfrm>
          <a:prstGeom prst="rect">
            <a:avLst/>
          </a:prstGeom>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0547211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925244"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12750268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1002135"/>
          </a:xfrm>
          <a:prstGeom prst="rect">
            <a:avLst/>
          </a:prstGeom>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7009788" cy="4643751"/>
          </a:xfrm>
          <a:prstGeom prst="rect">
            <a:avLst/>
          </a:prstGeo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4053989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5873558"/>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4.sv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1">
            <a:extLst>
              <a:ext uri="{96DAC541-7B7A-43D3-8B79-37D633B846F1}">
                <asvg:svgBlip xmlns="" xmlns:asvg="http://schemas.microsoft.com/office/drawing/2016/SVG/main" r:embed="rId12"/>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8226324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68" r:id="rId5"/>
    <p:sldLayoutId id="2147483769" r:id="rId6"/>
    <p:sldLayoutId id="2147483770" r:id="rId7"/>
    <p:sldLayoutId id="2147483771" r:id="rId8"/>
    <p:sldLayoutId id="2147483772" r:id="rId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a:extLst>
              <a:ext uri="{96DAC541-7B7A-43D3-8B79-37D633B846F1}">
                <asvg:svgBlip xmlns="" xmlns:asvg="http://schemas.microsoft.com/office/drawing/2016/SVG/main"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13717282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13151529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a:xfrm>
            <a:off x="251520" y="2780928"/>
            <a:ext cx="5472608" cy="1080120"/>
          </a:xfrm>
          <a:prstGeom prst="rect">
            <a:avLst/>
          </a:prstGeom>
        </p:spPr>
        <p:txBody>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2800" dirty="0" smtClean="0">
              <a:solidFill>
                <a:schemeClr val="accent2">
                  <a:lumMod val="75000"/>
                </a:schemeClr>
              </a:solidFill>
            </a:endParaRPr>
          </a:p>
          <a:p>
            <a:r>
              <a:rPr lang="en-US" sz="2800" dirty="0" smtClean="0">
                <a:solidFill>
                  <a:schemeClr val="accent2">
                    <a:lumMod val="75000"/>
                  </a:schemeClr>
                </a:solidFill>
              </a:rPr>
              <a:t>Web Basics – JavaScript</a:t>
            </a:r>
          </a:p>
          <a:p>
            <a:endParaRPr lang="en-US" sz="2800" dirty="0" smtClean="0">
              <a:solidFill>
                <a:schemeClr val="accent2">
                  <a:lumMod val="75000"/>
                </a:schemeClr>
              </a:solidFill>
            </a:endParaRPr>
          </a:p>
          <a:p>
            <a:r>
              <a:rPr lang="en-US" sz="2800" dirty="0" smtClean="0">
                <a:solidFill>
                  <a:schemeClr val="accent2">
                    <a:lumMod val="75000"/>
                  </a:schemeClr>
                </a:solidFill>
              </a:rPr>
              <a:t>Lesson 00:</a:t>
            </a:r>
          </a:p>
          <a:p>
            <a:endParaRPr lang="en-US" dirty="0">
              <a:solidFill>
                <a:schemeClr val="accent2">
                  <a:lumMod val="75000"/>
                </a:schemeClr>
              </a:solidFill>
            </a:endParaRPr>
          </a:p>
        </p:txBody>
      </p:sp>
    </p:spTree>
    <p:extLst>
      <p:ext uri="{BB962C8B-B14F-4D97-AF65-F5344CB8AC3E}">
        <p14:creationId xmlns:p14="http://schemas.microsoft.com/office/powerpoint/2010/main" val="2255283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References</a:t>
            </a:r>
            <a:endParaRPr lang="en-US" dirty="0"/>
          </a:p>
        </p:txBody>
      </p:sp>
      <p:sp>
        <p:nvSpPr>
          <p:cNvPr id="5" name="Content Placeholder 4"/>
          <p:cNvSpPr>
            <a:spLocks noGrp="1"/>
          </p:cNvSpPr>
          <p:nvPr>
            <p:ph idx="1"/>
          </p:nvPr>
        </p:nvSpPr>
        <p:spPr>
          <a:xfrm>
            <a:off x="298516" y="1494766"/>
            <a:ext cx="6433724" cy="4643751"/>
          </a:xfrm>
        </p:spPr>
        <p:txBody>
          <a:bodyPr/>
          <a:lstStyle/>
          <a:p>
            <a:r>
              <a:rPr lang="en-US" dirty="0"/>
              <a:t>JavaScript: A Beginner's Guide - by John Pollock</a:t>
            </a:r>
          </a:p>
          <a:p>
            <a:r>
              <a:rPr lang="en-US" dirty="0"/>
              <a:t>http://www.w3schools.com</a:t>
            </a:r>
          </a:p>
          <a:p>
            <a:endParaRPr lang="en-US" dirty="0"/>
          </a:p>
        </p:txBody>
      </p:sp>
    </p:spTree>
    <p:extLst>
      <p:ext uri="{BB962C8B-B14F-4D97-AF65-F5344CB8AC3E}">
        <p14:creationId xmlns:p14="http://schemas.microsoft.com/office/powerpoint/2010/main" val="2732052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 Courses (if applicable)</a:t>
            </a:r>
          </a:p>
        </p:txBody>
      </p:sp>
      <p:sp>
        <p:nvSpPr>
          <p:cNvPr id="5" name="Content Placeholder 4"/>
          <p:cNvSpPr>
            <a:spLocks noGrp="1"/>
          </p:cNvSpPr>
          <p:nvPr>
            <p:ph idx="1"/>
          </p:nvPr>
        </p:nvSpPr>
        <p:spPr/>
        <p:txBody>
          <a:bodyPr/>
          <a:lstStyle/>
          <a:p>
            <a:r>
              <a:rPr lang="en-US" dirty="0"/>
              <a:t>Servlet</a:t>
            </a:r>
          </a:p>
          <a:p>
            <a:r>
              <a:rPr lang="en-US" dirty="0"/>
              <a:t>JSP</a:t>
            </a:r>
          </a:p>
          <a:p>
            <a:endParaRPr lang="en-US" dirty="0"/>
          </a:p>
        </p:txBody>
      </p:sp>
    </p:spTree>
    <p:extLst>
      <p:ext uri="{BB962C8B-B14F-4D97-AF65-F5344CB8AC3E}">
        <p14:creationId xmlns:p14="http://schemas.microsoft.com/office/powerpoint/2010/main" val="4111503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332656"/>
            <a:ext cx="7092279" cy="669479"/>
          </a:xfrm>
        </p:spPr>
        <p:txBody>
          <a:bodyPr/>
          <a:lstStyle/>
          <a:p>
            <a:r>
              <a:rPr lang="en-US" dirty="0" smtClean="0">
                <a:solidFill>
                  <a:srgbClr val="000000"/>
                </a:solidFill>
                <a:ea typeface="ヒラギノ角ゴ Pro W3"/>
                <a:cs typeface="Arial" pitchFamily="34" charset="0"/>
              </a:rPr>
              <a:t/>
            </a:r>
            <a:br>
              <a:rPr lang="en-US" dirty="0" smtClean="0">
                <a:solidFill>
                  <a:srgbClr val="000000"/>
                </a:solidFill>
                <a:ea typeface="ヒラギノ角ゴ Pro W3"/>
                <a:cs typeface="Arial" pitchFamily="34" charset="0"/>
              </a:rPr>
            </a:br>
            <a:r>
              <a:rPr lang="en-US" dirty="0" smtClean="0">
                <a:solidFill>
                  <a:srgbClr val="000000"/>
                </a:solidFill>
                <a:ea typeface="ヒラギノ角ゴ Pro W3"/>
                <a:cs typeface="Arial" pitchFamily="34" charset="0"/>
              </a:rPr>
              <a:t>Other </a:t>
            </a:r>
            <a:r>
              <a:rPr lang="en-US" dirty="0">
                <a:solidFill>
                  <a:srgbClr val="000000"/>
                </a:solidFill>
                <a:ea typeface="ヒラギノ角ゴ Pro W3"/>
                <a:cs typeface="Arial" pitchFamily="34" charset="0"/>
              </a:rPr>
              <a:t>Parallel Technology Areas</a:t>
            </a:r>
            <a:endParaRPr lang="en-US" dirty="0"/>
          </a:p>
        </p:txBody>
      </p:sp>
      <p:sp>
        <p:nvSpPr>
          <p:cNvPr id="4" name="Content Placeholder 3"/>
          <p:cNvSpPr>
            <a:spLocks noGrp="1"/>
          </p:cNvSpPr>
          <p:nvPr>
            <p:ph idx="1"/>
          </p:nvPr>
        </p:nvSpPr>
        <p:spPr>
          <a:xfrm>
            <a:off x="298516" y="1494766"/>
            <a:ext cx="8089908" cy="4643751"/>
          </a:xfrm>
        </p:spPr>
        <p:txBody>
          <a:bodyPr/>
          <a:lstStyle/>
          <a:p>
            <a:r>
              <a:rPr lang="en-US" dirty="0">
                <a:solidFill>
                  <a:schemeClr val="tx1"/>
                </a:solidFill>
              </a:rPr>
              <a:t>VBScript</a:t>
            </a:r>
          </a:p>
          <a:p>
            <a:pPr marL="0" indent="0">
              <a:buNone/>
            </a:pPr>
            <a:endParaRPr lang="en-US" dirty="0"/>
          </a:p>
        </p:txBody>
      </p:sp>
    </p:spTree>
    <p:extLst>
      <p:ext uri="{BB962C8B-B14F-4D97-AF65-F5344CB8AC3E}">
        <p14:creationId xmlns:p14="http://schemas.microsoft.com/office/powerpoint/2010/main" val="23077200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History</a:t>
            </a:r>
          </a:p>
        </p:txBody>
      </p:sp>
      <p:graphicFrame>
        <p:nvGraphicFramePr>
          <p:cNvPr id="179315" name="Group 115"/>
          <p:cNvGraphicFramePr>
            <a:graphicFrameLocks noGrp="1"/>
          </p:cNvGraphicFramePr>
          <p:nvPr>
            <p:ph idx="1"/>
            <p:extLst>
              <p:ext uri="{D42A27DB-BD31-4B8C-83A1-F6EECF244321}">
                <p14:modId xmlns:p14="http://schemas.microsoft.com/office/powerpoint/2010/main" val="3224165098"/>
              </p:ext>
            </p:extLst>
          </p:nvPr>
        </p:nvGraphicFramePr>
        <p:xfrm>
          <a:off x="298450" y="1772815"/>
          <a:ext cx="8017969" cy="3712619"/>
        </p:xfrm>
        <a:graphic>
          <a:graphicData uri="http://schemas.openxmlformats.org/drawingml/2006/table">
            <a:tbl>
              <a:tblPr/>
              <a:tblGrid>
                <a:gridCol w="922111"/>
                <a:gridCol w="864549"/>
                <a:gridCol w="1247164"/>
                <a:gridCol w="1083510"/>
                <a:gridCol w="1083510"/>
                <a:gridCol w="1083510"/>
                <a:gridCol w="1733615"/>
              </a:tblGrid>
              <a:tr h="731723">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smtClean="0">
                          <a:ln>
                            <a:noFill/>
                          </a:ln>
                          <a:solidFill>
                            <a:schemeClr val="tx1"/>
                          </a:solidFill>
                          <a:effectLst/>
                          <a:latin typeface="+mn-lt"/>
                        </a:rPr>
                        <a:t>Date</a:t>
                      </a:r>
                    </a:p>
                  </a:txBody>
                  <a:tcPr marL="98284" marR="98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smtClean="0">
                          <a:ln>
                            <a:noFill/>
                          </a:ln>
                          <a:solidFill>
                            <a:schemeClr val="tx1"/>
                          </a:solidFill>
                          <a:effectLst/>
                          <a:latin typeface="+mn-lt"/>
                        </a:rPr>
                        <a:t>Course Version No.</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smtClean="0">
                          <a:ln>
                            <a:noFill/>
                          </a:ln>
                          <a:solidFill>
                            <a:schemeClr val="tx1"/>
                          </a:solidFill>
                          <a:effectLst/>
                          <a:latin typeface="+mn-lt"/>
                        </a:rPr>
                        <a:t>Software Version No.</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smtClean="0">
                          <a:ln>
                            <a:noFill/>
                          </a:ln>
                          <a:solidFill>
                            <a:schemeClr val="tx1"/>
                          </a:solidFill>
                          <a:effectLst/>
                          <a:latin typeface="+mn-lt"/>
                        </a:rPr>
                        <a:t>Developer / SME</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kern="1200" cap="none" normalizeH="0" baseline="0" dirty="0">
                          <a:ln>
                            <a:noFill/>
                          </a:ln>
                          <a:solidFill>
                            <a:schemeClr val="tx1"/>
                          </a:solidFill>
                          <a:effectLst/>
                          <a:latin typeface="+mn-lt"/>
                          <a:ea typeface="+mn-ea"/>
                          <a:cs typeface="+mn-cs"/>
                        </a:rPr>
                        <a:t>Reviewer(s)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kern="1200" cap="none" normalizeH="0" baseline="0" dirty="0">
                          <a:ln>
                            <a:noFill/>
                          </a:ln>
                          <a:solidFill>
                            <a:schemeClr val="tx1"/>
                          </a:solidFill>
                          <a:effectLst/>
                          <a:latin typeface="+mn-lt"/>
                          <a:ea typeface="+mn-ea"/>
                          <a:cs typeface="+mn-cs"/>
                        </a:rPr>
                        <a:t>Approver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smtClean="0">
                          <a:ln>
                            <a:noFill/>
                          </a:ln>
                          <a:solidFill>
                            <a:schemeClr val="tx1"/>
                          </a:solidFill>
                          <a:effectLst/>
                          <a:latin typeface="+mn-lt"/>
                        </a:rPr>
                        <a:t>Change Record Remarks</a:t>
                      </a:r>
                    </a:p>
                  </a:txBody>
                  <a:tcPr marL="98284" marR="98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58002">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n-lt"/>
                        </a:rPr>
                        <a:t>19-Sep-2009</a:t>
                      </a:r>
                    </a:p>
                  </a:txBody>
                  <a:tcPr marL="98284" marR="98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smtClean="0">
                          <a:ln>
                            <a:noFill/>
                          </a:ln>
                          <a:solidFill>
                            <a:schemeClr val="tx1"/>
                          </a:solidFill>
                          <a:effectLst/>
                          <a:latin typeface="+mn-lt"/>
                        </a:rPr>
                        <a:t>2.0</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n-lt"/>
                        </a:rPr>
                        <a:t>NA</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smtClean="0">
                          <a:ln>
                            <a:noFill/>
                          </a:ln>
                          <a:solidFill>
                            <a:schemeClr val="tx1"/>
                          </a:solidFill>
                          <a:effectLst/>
                          <a:latin typeface="+mn-lt"/>
                        </a:rPr>
                        <a:t>Pradnya Jagtap</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0" i="0" u="none" strike="noStrike" cap="none" normalizeH="0" baseline="0" smtClean="0">
                        <a:ln>
                          <a:noFill/>
                        </a:ln>
                        <a:solidFill>
                          <a:schemeClr val="tx1"/>
                        </a:solidFill>
                        <a:effectLst/>
                        <a:latin typeface="+mn-lt"/>
                      </a:endParaRP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0" i="0" u="none" strike="noStrike" cap="none" normalizeH="0" baseline="0" smtClean="0">
                        <a:ln>
                          <a:noFill/>
                        </a:ln>
                        <a:solidFill>
                          <a:schemeClr val="tx1"/>
                        </a:solidFill>
                        <a:effectLst/>
                        <a:latin typeface="+mn-lt"/>
                      </a:endParaRP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n-lt"/>
                        </a:rPr>
                        <a:t>Updated to new template.</a:t>
                      </a:r>
                    </a:p>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n-lt"/>
                        </a:rPr>
                        <a:t>And incorporated new examples.</a:t>
                      </a:r>
                    </a:p>
                  </a:txBody>
                  <a:tcPr marL="98284" marR="98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1744">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n-lt"/>
                        </a:rPr>
                        <a:t>Apr-2011</a:t>
                      </a:r>
                    </a:p>
                  </a:txBody>
                  <a:tcPr marL="98284" marR="98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n-lt"/>
                        </a:rPr>
                        <a:t>3.0</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n-lt"/>
                        </a:rPr>
                        <a:t>NA</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cap="none" normalizeH="0" baseline="0" smtClean="0">
                          <a:ln>
                            <a:noFill/>
                          </a:ln>
                          <a:solidFill>
                            <a:schemeClr val="tx1"/>
                          </a:solidFill>
                          <a:effectLst/>
                          <a:latin typeface="+mn-lt"/>
                        </a:rPr>
                        <a:t>Anu Mitra</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0" i="0" u="none" strike="noStrike" cap="none" normalizeH="0" baseline="0" smtClean="0">
                        <a:ln>
                          <a:noFill/>
                        </a:ln>
                        <a:solidFill>
                          <a:schemeClr val="tx1"/>
                        </a:solidFill>
                        <a:effectLst/>
                        <a:latin typeface="+mn-lt"/>
                      </a:endParaRP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0" i="0" u="none" strike="noStrike" cap="none" normalizeH="0" baseline="0" smtClean="0">
                        <a:ln>
                          <a:noFill/>
                        </a:ln>
                        <a:solidFill>
                          <a:schemeClr val="tx1"/>
                        </a:solidFill>
                        <a:effectLst/>
                        <a:latin typeface="+mn-lt"/>
                      </a:endParaRP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5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n-lt"/>
                        </a:rPr>
                        <a:t>Integration updates</a:t>
                      </a:r>
                    </a:p>
                  </a:txBody>
                  <a:tcPr marL="98284" marR="98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1744">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Apr-2015</a:t>
                      </a:r>
                    </a:p>
                  </a:txBody>
                  <a:tcPr marL="98284" marR="98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3.1</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NA</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Rathnajothi P</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0" i="0" u="none" strike="noStrike" kern="1200" cap="none" normalizeH="0" baseline="0" dirty="0" smtClean="0">
                        <a:ln>
                          <a:noFill/>
                        </a:ln>
                        <a:solidFill>
                          <a:schemeClr val="tx1"/>
                        </a:solidFill>
                        <a:effectLst/>
                        <a:latin typeface="+mn-lt"/>
                        <a:ea typeface="+mn-ea"/>
                        <a:cs typeface="+mn-cs"/>
                      </a:endParaRP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0" i="0" u="none" strike="noStrike" kern="1200" cap="none" normalizeH="0" baseline="0" dirty="0" smtClean="0">
                        <a:ln>
                          <a:noFill/>
                        </a:ln>
                        <a:solidFill>
                          <a:schemeClr val="tx1"/>
                        </a:solidFill>
                        <a:effectLst/>
                        <a:latin typeface="+mn-lt"/>
                        <a:ea typeface="+mn-ea"/>
                        <a:cs typeface="+mn-cs"/>
                      </a:endParaRP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Revamped according to revised curriculum</a:t>
                      </a:r>
                    </a:p>
                  </a:txBody>
                  <a:tcPr marL="98284" marR="98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5029">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May-2016</a:t>
                      </a:r>
                    </a:p>
                  </a:txBody>
                  <a:tcPr marL="98284" marR="9828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3.2</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NA</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Kavita Arora</a:t>
                      </a:r>
                    </a:p>
                  </a:txBody>
                  <a:tcPr marL="98284" marR="9828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smtClean="0">
                          <a:ln>
                            <a:noFill/>
                          </a:ln>
                          <a:solidFill>
                            <a:schemeClr val="tx1"/>
                          </a:solidFill>
                          <a:effectLst/>
                          <a:latin typeface="+mn-lt"/>
                        </a:rPr>
                        <a:t>Kavita Arora</a:t>
                      </a:r>
                    </a:p>
                  </a:txBody>
                  <a:tcPr marL="98285" marR="98285"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tabLst/>
                      </a:pPr>
                      <a:r>
                        <a:rPr kumimoji="0" lang="en-US" sz="1200" b="1" i="0" u="none" strike="noStrike" cap="none" normalizeH="0" baseline="0" dirty="0" smtClean="0">
                          <a:ln>
                            <a:noFill/>
                          </a:ln>
                          <a:solidFill>
                            <a:schemeClr val="tx1"/>
                          </a:solidFill>
                          <a:effectLst/>
                          <a:latin typeface="+mn-lt"/>
                        </a:rPr>
                        <a:t>Mahima Sharma</a:t>
                      </a:r>
                    </a:p>
                  </a:txBody>
                  <a:tcPr marL="98285" marR="98285" marT="45652" marB="456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defRPr/>
                      </a:pPr>
                      <a:r>
                        <a:rPr kumimoji="0" lang="en-US" sz="1200" b="0" i="0" u="none" strike="noStrike" kern="1200" cap="none" normalizeH="0" baseline="0" dirty="0" smtClean="0">
                          <a:ln>
                            <a:noFill/>
                          </a:ln>
                          <a:solidFill>
                            <a:schemeClr val="tx1"/>
                          </a:solidFill>
                          <a:effectLst/>
                          <a:latin typeface="+mn-lt"/>
                          <a:ea typeface="+mn-ea"/>
                          <a:cs typeface="+mn-cs"/>
                        </a:rPr>
                        <a:t>Revamped according to revised curriculum</a:t>
                      </a:r>
                    </a:p>
                    <a:p>
                      <a:pPr marL="0" marR="0" lvl="0" indent="0" algn="ctr" defTabSz="914400" rtl="0" eaLnBrk="0" fontAlgn="base" latinLnBrk="0" hangingPunct="0">
                        <a:lnSpc>
                          <a:spcPct val="100000"/>
                        </a:lnSpc>
                        <a:spcBef>
                          <a:spcPct val="20000"/>
                        </a:spcBef>
                        <a:spcAft>
                          <a:spcPct val="0"/>
                        </a:spcAft>
                        <a:buClrTx/>
                        <a:buSzTx/>
                        <a:buFont typeface="Arial" pitchFamily="34" charset="0"/>
                        <a:buNone/>
                        <a:tabLst/>
                      </a:pPr>
                      <a:endParaRPr kumimoji="0" lang="en-US" sz="1200" b="0" i="0" u="none" strike="noStrike" kern="1200" cap="none" normalizeH="0" baseline="0" dirty="0" smtClean="0">
                        <a:ln>
                          <a:noFill/>
                        </a:ln>
                        <a:solidFill>
                          <a:schemeClr val="tx1"/>
                        </a:solidFill>
                        <a:effectLst/>
                        <a:latin typeface="+mn-lt"/>
                        <a:ea typeface="+mn-ea"/>
                        <a:cs typeface="+mn-cs"/>
                      </a:endParaRPr>
                    </a:p>
                  </a:txBody>
                  <a:tcPr marL="98284" marR="9828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2817118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9" name="Picture 7" descr="goal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524000"/>
            <a:ext cx="14478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82284" name="Title 1"/>
          <p:cNvSpPr>
            <a:spLocks/>
          </p:cNvSpPr>
          <p:nvPr/>
        </p:nvSpPr>
        <p:spPr bwMode="auto">
          <a:xfrm>
            <a:off x="466725" y="122238"/>
            <a:ext cx="81534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80000"/>
              </a:lnSpc>
            </a:pPr>
            <a:endParaRPr lang="en-US" sz="3200" dirty="0">
              <a:solidFill>
                <a:srgbClr val="000000"/>
              </a:solidFill>
              <a:latin typeface="+mj-lt"/>
              <a:ea typeface="ヒラギノ角ゴ Pro W3"/>
              <a:cs typeface="Arial" pitchFamily="34" charset="0"/>
            </a:endParaRPr>
          </a:p>
        </p:txBody>
      </p:sp>
      <p:sp>
        <p:nvSpPr>
          <p:cNvPr id="5" name="Title 4"/>
          <p:cNvSpPr>
            <a:spLocks noGrp="1"/>
          </p:cNvSpPr>
          <p:nvPr>
            <p:ph type="title"/>
          </p:nvPr>
        </p:nvSpPr>
        <p:spPr/>
        <p:txBody>
          <a:bodyPr/>
          <a:lstStyle/>
          <a:p>
            <a:r>
              <a:rPr lang="en-US" dirty="0"/>
              <a:t>Course Goals and Non </a:t>
            </a:r>
            <a:r>
              <a:rPr lang="en-US" dirty="0" smtClean="0"/>
              <a:t>Goals</a:t>
            </a:r>
            <a:endParaRPr lang="en-US" dirty="0"/>
          </a:p>
        </p:txBody>
      </p:sp>
      <p:sp>
        <p:nvSpPr>
          <p:cNvPr id="4" name="Content Placeholder 3"/>
          <p:cNvSpPr>
            <a:spLocks noGrp="1"/>
          </p:cNvSpPr>
          <p:nvPr>
            <p:ph idx="1"/>
          </p:nvPr>
        </p:nvSpPr>
        <p:spPr/>
        <p:txBody>
          <a:bodyPr/>
          <a:lstStyle/>
          <a:p>
            <a:r>
              <a:rPr lang="en-US" dirty="0" smtClean="0"/>
              <a:t>Course Goals:</a:t>
            </a:r>
          </a:p>
          <a:p>
            <a:pPr lvl="1"/>
            <a:r>
              <a:rPr lang="en-US" dirty="0" smtClean="0"/>
              <a:t>At the end of this course you will be able to:</a:t>
            </a:r>
          </a:p>
          <a:p>
            <a:pPr lvl="1"/>
            <a:r>
              <a:rPr lang="en-US" dirty="0" smtClean="0"/>
              <a:t>Add interactivity to the static HTML pages</a:t>
            </a:r>
          </a:p>
          <a:p>
            <a:pPr lvl="1"/>
            <a:r>
              <a:rPr lang="en-US" dirty="0" smtClean="0"/>
              <a:t>Validate the input data provided by users, on the client side</a:t>
            </a:r>
          </a:p>
          <a:p>
            <a:pPr lvl="1"/>
            <a:r>
              <a:rPr lang="en-US" dirty="0" smtClean="0"/>
              <a:t>Manipulate style sheets on the fly to give a sophisticated look to any website</a:t>
            </a:r>
          </a:p>
          <a:p>
            <a:r>
              <a:rPr lang="en-US" dirty="0" smtClean="0"/>
              <a:t>Course Non Goals:</a:t>
            </a:r>
          </a:p>
          <a:p>
            <a:pPr lvl="1"/>
            <a:r>
              <a:rPr lang="en-US" dirty="0" smtClean="0"/>
              <a:t>Server-side scripting not covered.</a:t>
            </a:r>
          </a:p>
          <a:p>
            <a:endParaRPr lang="en-US" dirty="0" smtClean="0"/>
          </a:p>
          <a:p>
            <a:endParaRPr lang="en-US" dirty="0"/>
          </a:p>
        </p:txBody>
      </p:sp>
    </p:spTree>
    <p:extLst>
      <p:ext uri="{BB962C8B-B14F-4D97-AF65-F5344CB8AC3E}">
        <p14:creationId xmlns:p14="http://schemas.microsoft.com/office/powerpoint/2010/main" val="4121142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6" name="Content Placeholder 5"/>
          <p:cNvSpPr>
            <a:spLocks noGrp="1"/>
          </p:cNvSpPr>
          <p:nvPr>
            <p:ph idx="1"/>
          </p:nvPr>
        </p:nvSpPr>
        <p:spPr/>
        <p:txBody>
          <a:bodyPr/>
          <a:lstStyle/>
          <a:p>
            <a:r>
              <a:rPr lang="en-US" dirty="0"/>
              <a:t>Prerequisites for this course are:</a:t>
            </a:r>
          </a:p>
          <a:p>
            <a:pPr lvl="1"/>
            <a:r>
              <a:rPr lang="en-US" dirty="0"/>
              <a:t>Familiarity with Windows, GUI Concept and Web Browser  Application</a:t>
            </a:r>
          </a:p>
          <a:p>
            <a:pPr lvl="1"/>
            <a:r>
              <a:rPr lang="en-US" dirty="0"/>
              <a:t>HTML</a:t>
            </a:r>
          </a:p>
          <a:p>
            <a:pPr lvl="1"/>
            <a:r>
              <a:rPr lang="en-US" dirty="0"/>
              <a:t>Experience of creation of a web page using HTML</a:t>
            </a:r>
          </a:p>
          <a:p>
            <a:pPr lvl="1"/>
            <a:r>
              <a:rPr lang="en-US" dirty="0"/>
              <a:t>Object Oriented Programming Concepts</a:t>
            </a:r>
          </a:p>
          <a:p>
            <a:endParaRPr lang="en-US" dirty="0"/>
          </a:p>
          <a:p>
            <a:endParaRPr lang="en-US" dirty="0"/>
          </a:p>
        </p:txBody>
      </p:sp>
    </p:spTree>
    <p:extLst>
      <p:ext uri="{BB962C8B-B14F-4D97-AF65-F5344CB8AC3E}">
        <p14:creationId xmlns:p14="http://schemas.microsoft.com/office/powerpoint/2010/main" val="1301954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0648"/>
            <a:ext cx="7812359" cy="741487"/>
          </a:xfrm>
        </p:spPr>
        <p:txBody>
          <a:bodyPr/>
          <a:lstStyle/>
          <a:p>
            <a:r>
              <a:rPr lang="en-US" dirty="0" smtClean="0"/>
              <a:t/>
            </a:r>
            <a:br>
              <a:rPr lang="en-US" dirty="0" smtClean="0"/>
            </a:br>
            <a:r>
              <a:rPr lang="en-US" dirty="0" smtClean="0"/>
              <a:t>Intended Audience</a:t>
            </a:r>
            <a:endParaRPr lang="en-US" dirty="0"/>
          </a:p>
        </p:txBody>
      </p:sp>
      <p:sp>
        <p:nvSpPr>
          <p:cNvPr id="6" name="Content Placeholder 5"/>
          <p:cNvSpPr>
            <a:spLocks noGrp="1"/>
          </p:cNvSpPr>
          <p:nvPr>
            <p:ph idx="1"/>
          </p:nvPr>
        </p:nvSpPr>
        <p:spPr/>
        <p:txBody>
          <a:bodyPr/>
          <a:lstStyle/>
          <a:p>
            <a:r>
              <a:rPr lang="en-US" dirty="0"/>
              <a:t>This course is designed for:</a:t>
            </a:r>
          </a:p>
          <a:p>
            <a:pPr lvl="1"/>
            <a:r>
              <a:rPr lang="en-US" dirty="0"/>
              <a:t>Trainee Programmers</a:t>
            </a:r>
          </a:p>
          <a:p>
            <a:pPr lvl="1"/>
            <a:r>
              <a:rPr lang="en-US" dirty="0"/>
              <a:t>Software Professionals</a:t>
            </a:r>
          </a:p>
          <a:p>
            <a:endParaRPr lang="en-US" dirty="0"/>
          </a:p>
        </p:txBody>
      </p:sp>
    </p:spTree>
    <p:extLst>
      <p:ext uri="{BB962C8B-B14F-4D97-AF65-F5344CB8AC3E}">
        <p14:creationId xmlns:p14="http://schemas.microsoft.com/office/powerpoint/2010/main" val="25036293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04664"/>
            <a:ext cx="7344816" cy="597471"/>
          </a:xfrm>
        </p:spPr>
        <p:txBody>
          <a:bodyPr/>
          <a:lstStyle/>
          <a:p>
            <a:r>
              <a:rPr lang="en-US" dirty="0"/>
              <a:t>Day Wise Schedule</a:t>
            </a:r>
          </a:p>
        </p:txBody>
      </p:sp>
      <p:sp>
        <p:nvSpPr>
          <p:cNvPr id="6" name="Content Placeholder 5"/>
          <p:cNvSpPr>
            <a:spLocks noGrp="1"/>
          </p:cNvSpPr>
          <p:nvPr>
            <p:ph idx="1"/>
          </p:nvPr>
        </p:nvSpPr>
        <p:spPr>
          <a:xfrm>
            <a:off x="539552" y="1340768"/>
            <a:ext cx="8208912" cy="4643751"/>
          </a:xfrm>
        </p:spPr>
        <p:txBody>
          <a:bodyPr/>
          <a:lstStyle/>
          <a:p>
            <a:r>
              <a:rPr lang="en-US" dirty="0"/>
              <a:t>Day </a:t>
            </a:r>
            <a:r>
              <a:rPr lang="en-US" dirty="0" smtClean="0"/>
              <a:t>2</a:t>
            </a:r>
            <a:endParaRPr lang="en-US" dirty="0"/>
          </a:p>
          <a:p>
            <a:pPr lvl="1"/>
            <a:r>
              <a:rPr lang="en-US" dirty="0"/>
              <a:t>Lesson 1: Introduction to JavaScript</a:t>
            </a:r>
          </a:p>
          <a:p>
            <a:pPr lvl="1"/>
            <a:r>
              <a:rPr lang="en-US" dirty="0"/>
              <a:t>Lesson 2: JavaScript Language</a:t>
            </a:r>
          </a:p>
          <a:p>
            <a:pPr lvl="1"/>
            <a:r>
              <a:rPr lang="en-US" dirty="0"/>
              <a:t>Lesson 3: Working with Predefined Core Objects</a:t>
            </a:r>
          </a:p>
          <a:p>
            <a:pPr lvl="1"/>
            <a:r>
              <a:rPr lang="en-US" dirty="0"/>
              <a:t>Lesson 4: Working with Arrays</a:t>
            </a:r>
          </a:p>
          <a:p>
            <a:pPr lvl="1"/>
            <a:r>
              <a:rPr lang="en-US" dirty="0"/>
              <a:t>Lesson 5: Document Object Model</a:t>
            </a:r>
          </a:p>
          <a:p>
            <a:pPr lvl="1"/>
            <a:r>
              <a:rPr lang="en-US" dirty="0" smtClean="0"/>
              <a:t>Lesson </a:t>
            </a:r>
            <a:r>
              <a:rPr lang="en-US" dirty="0"/>
              <a:t>6: Working with Document object</a:t>
            </a:r>
          </a:p>
          <a:p>
            <a:pPr lvl="1"/>
            <a:r>
              <a:rPr lang="en-US" dirty="0"/>
              <a:t>Lesson 7: Working with Form object</a:t>
            </a:r>
          </a:p>
          <a:p>
            <a:pPr lvl="1"/>
            <a:r>
              <a:rPr lang="en-US" dirty="0"/>
              <a:t>Lesson 8: Working with Regular Expressions</a:t>
            </a:r>
          </a:p>
          <a:p>
            <a:endParaRPr lang="en-US" dirty="0"/>
          </a:p>
        </p:txBody>
      </p:sp>
    </p:spTree>
    <p:extLst>
      <p:ext uri="{BB962C8B-B14F-4D97-AF65-F5344CB8AC3E}">
        <p14:creationId xmlns:p14="http://schemas.microsoft.com/office/powerpoint/2010/main" val="30960772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6624736" cy="597471"/>
          </a:xfrm>
        </p:spPr>
        <p:txBody>
          <a:bodyPr/>
          <a:lstStyle/>
          <a:p>
            <a:r>
              <a:rPr lang="en-US" dirty="0"/>
              <a:t>Table of Contents</a:t>
            </a:r>
          </a:p>
        </p:txBody>
      </p:sp>
      <p:sp>
        <p:nvSpPr>
          <p:cNvPr id="3" name="Content Placeholder 2"/>
          <p:cNvSpPr>
            <a:spLocks noGrp="1"/>
          </p:cNvSpPr>
          <p:nvPr>
            <p:ph idx="1"/>
          </p:nvPr>
        </p:nvSpPr>
        <p:spPr/>
        <p:txBody>
          <a:bodyPr/>
          <a:lstStyle/>
          <a:p>
            <a:r>
              <a:rPr lang="en-US" sz="1500" b="1" dirty="0"/>
              <a:t>Lesson 1: Introduction to JavaScript</a:t>
            </a:r>
          </a:p>
          <a:p>
            <a:pPr lvl="1"/>
            <a:r>
              <a:rPr lang="en-US" sz="1500" b="1" dirty="0"/>
              <a:t>1.1. Basic Concepts of JavaScript</a:t>
            </a:r>
          </a:p>
          <a:p>
            <a:pPr lvl="1"/>
            <a:r>
              <a:rPr lang="en-US" sz="1500" b="1" dirty="0"/>
              <a:t>1.2. Embedding JavaScript in HTML</a:t>
            </a:r>
          </a:p>
          <a:p>
            <a:pPr lvl="1"/>
            <a:r>
              <a:rPr lang="en-US" sz="1500" b="1" dirty="0"/>
              <a:t>1.3 Writing JavaScript</a:t>
            </a:r>
          </a:p>
          <a:p>
            <a:endParaRPr lang="en-US" sz="1500" b="1" dirty="0"/>
          </a:p>
          <a:p>
            <a:r>
              <a:rPr lang="en-US" sz="1500" b="1" dirty="0"/>
              <a:t>Lesson 2: JavaScript Language</a:t>
            </a:r>
          </a:p>
          <a:p>
            <a:pPr lvl="1"/>
            <a:r>
              <a:rPr lang="en-US" sz="1500" b="1" dirty="0"/>
              <a:t>2.1. Data Types and Variables</a:t>
            </a:r>
          </a:p>
          <a:p>
            <a:pPr lvl="1"/>
            <a:r>
              <a:rPr lang="en-US" sz="1500" b="1" dirty="0"/>
              <a:t>2.2. JavaScript Operators</a:t>
            </a:r>
          </a:p>
          <a:p>
            <a:pPr lvl="1"/>
            <a:r>
              <a:rPr lang="en-US" sz="1500" b="1" dirty="0"/>
              <a:t>2.3. Control Structures and Loops</a:t>
            </a:r>
          </a:p>
          <a:p>
            <a:pPr lvl="1"/>
            <a:r>
              <a:rPr lang="en-US" sz="1500" b="1" dirty="0"/>
              <a:t>2.4. JavaScript Functions</a:t>
            </a:r>
          </a:p>
          <a:p>
            <a:endParaRPr lang="en-US" sz="1500" b="1" dirty="0"/>
          </a:p>
          <a:p>
            <a:r>
              <a:rPr lang="en-US" sz="1500" b="1" dirty="0"/>
              <a:t>Lesson 3: Working with Predefined Core Objects</a:t>
            </a:r>
          </a:p>
          <a:p>
            <a:pPr lvl="1"/>
            <a:r>
              <a:rPr lang="en-US" sz="1500" b="1" dirty="0"/>
              <a:t>3.1. Data Types in JavaScript</a:t>
            </a:r>
          </a:p>
          <a:p>
            <a:pPr lvl="1"/>
            <a:r>
              <a:rPr lang="en-US" sz="1500" b="1" dirty="0"/>
              <a:t>3.2. Overview of String  object</a:t>
            </a:r>
          </a:p>
          <a:p>
            <a:pPr lvl="1"/>
            <a:r>
              <a:rPr lang="en-US" sz="1500" b="1" dirty="0"/>
              <a:t>3.3. Math object</a:t>
            </a:r>
          </a:p>
          <a:p>
            <a:pPr lvl="1"/>
            <a:r>
              <a:rPr lang="en-US" sz="1500" b="1" dirty="0"/>
              <a:t>3.4 Date object</a:t>
            </a:r>
          </a:p>
          <a:p>
            <a:endParaRPr lang="en-US" dirty="0"/>
          </a:p>
        </p:txBody>
      </p:sp>
    </p:spTree>
    <p:extLst>
      <p:ext uri="{BB962C8B-B14F-4D97-AF65-F5344CB8AC3E}">
        <p14:creationId xmlns:p14="http://schemas.microsoft.com/office/powerpoint/2010/main" val="12661057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7584" y="404664"/>
            <a:ext cx="5760640" cy="597471"/>
          </a:xfrm>
        </p:spPr>
        <p:txBody>
          <a:bodyPr/>
          <a:lstStyle/>
          <a:p>
            <a:r>
              <a:rPr lang="en-US" dirty="0"/>
              <a:t>Table of Contents</a:t>
            </a:r>
          </a:p>
        </p:txBody>
      </p:sp>
      <p:sp>
        <p:nvSpPr>
          <p:cNvPr id="6" name="Content Placeholder 5"/>
          <p:cNvSpPr>
            <a:spLocks noGrp="1"/>
          </p:cNvSpPr>
          <p:nvPr>
            <p:ph idx="1"/>
          </p:nvPr>
        </p:nvSpPr>
        <p:spPr>
          <a:xfrm>
            <a:off x="298516" y="1494766"/>
            <a:ext cx="8845484" cy="4886562"/>
          </a:xfrm>
        </p:spPr>
        <p:txBody>
          <a:bodyPr/>
          <a:lstStyle/>
          <a:p>
            <a:r>
              <a:rPr lang="en-US" dirty="0"/>
              <a:t>Lesson 4: Working with Arrays</a:t>
            </a:r>
          </a:p>
          <a:p>
            <a:pPr lvl="1"/>
            <a:r>
              <a:rPr lang="en-US" dirty="0"/>
              <a:t>4.1. Array Object</a:t>
            </a:r>
          </a:p>
          <a:p>
            <a:pPr lvl="1"/>
            <a:r>
              <a:rPr lang="en-US" dirty="0"/>
              <a:t>4.2. Properties and Methods of Array object</a:t>
            </a:r>
          </a:p>
          <a:p>
            <a:pPr lvl="1"/>
            <a:endParaRPr lang="en-US" dirty="0"/>
          </a:p>
          <a:p>
            <a:r>
              <a:rPr lang="en-US" dirty="0"/>
              <a:t>Lesson 5: Document Object Model</a:t>
            </a:r>
          </a:p>
          <a:p>
            <a:pPr lvl="1"/>
            <a:r>
              <a:rPr lang="en-US" dirty="0"/>
              <a:t>5.1. JavaScript Document Object Model</a:t>
            </a:r>
          </a:p>
          <a:p>
            <a:pPr lvl="1"/>
            <a:r>
              <a:rPr lang="en-US" dirty="0"/>
              <a:t>5.2. Window object</a:t>
            </a:r>
          </a:p>
          <a:p>
            <a:endParaRPr lang="en-US" dirty="0" smtClean="0"/>
          </a:p>
          <a:p>
            <a:r>
              <a:rPr lang="en-US" dirty="0" smtClean="0"/>
              <a:t>Lesson </a:t>
            </a:r>
            <a:r>
              <a:rPr lang="en-US" dirty="0"/>
              <a:t>6: Working With Document Object</a:t>
            </a:r>
          </a:p>
          <a:p>
            <a:pPr lvl="1"/>
            <a:r>
              <a:rPr lang="en-US" dirty="0"/>
              <a:t>6.1. Document </a:t>
            </a:r>
            <a:r>
              <a:rPr lang="en-US" dirty="0" smtClean="0"/>
              <a:t>Objects</a:t>
            </a:r>
            <a:endParaRPr lang="en-US" dirty="0"/>
          </a:p>
        </p:txBody>
      </p:sp>
    </p:spTree>
    <p:extLst>
      <p:ext uri="{BB962C8B-B14F-4D97-AF65-F5344CB8AC3E}">
        <p14:creationId xmlns:p14="http://schemas.microsoft.com/office/powerpoint/2010/main" val="38182655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5" name="Title 1"/>
          <p:cNvSpPr>
            <a:spLocks/>
          </p:cNvSpPr>
          <p:nvPr/>
        </p:nvSpPr>
        <p:spPr bwMode="auto">
          <a:xfrm>
            <a:off x="323528" y="192758"/>
            <a:ext cx="81534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80000"/>
              </a:lnSpc>
              <a:buClr>
                <a:srgbClr val="FF9900"/>
              </a:buClr>
            </a:pPr>
            <a:r>
              <a:rPr lang="en-US" sz="3200" dirty="0">
                <a:solidFill>
                  <a:srgbClr val="000000"/>
                </a:solidFill>
                <a:latin typeface="+mj-lt"/>
                <a:ea typeface="ヒラギノ角ゴ Pro W3"/>
                <a:cs typeface="Arial" pitchFamily="34" charset="0"/>
              </a:rPr>
              <a:t>Table of Contents</a:t>
            </a:r>
          </a:p>
        </p:txBody>
      </p:sp>
      <p:sp>
        <p:nvSpPr>
          <p:cNvPr id="12" name="Content Placeholder 11"/>
          <p:cNvSpPr>
            <a:spLocks noGrp="1"/>
          </p:cNvSpPr>
          <p:nvPr>
            <p:ph idx="1"/>
          </p:nvPr>
        </p:nvSpPr>
        <p:spPr/>
        <p:txBody>
          <a:bodyPr/>
          <a:lstStyle/>
          <a:p>
            <a:r>
              <a:rPr lang="en-US" dirty="0"/>
              <a:t>Lesson 7: Working with Form Object </a:t>
            </a:r>
          </a:p>
          <a:p>
            <a:pPr lvl="1"/>
            <a:r>
              <a:rPr lang="en-US" dirty="0"/>
              <a:t>7.1. Form properties, Methods &amp; Event handlers </a:t>
            </a:r>
          </a:p>
          <a:p>
            <a:pPr lvl="1"/>
            <a:r>
              <a:rPr lang="en-US" dirty="0"/>
              <a:t>7.2. Text-Related Objects </a:t>
            </a:r>
          </a:p>
          <a:p>
            <a:pPr lvl="1"/>
            <a:r>
              <a:rPr lang="en-US" dirty="0"/>
              <a:t>7.3. Button Objects</a:t>
            </a:r>
          </a:p>
          <a:p>
            <a:pPr lvl="1"/>
            <a:r>
              <a:rPr lang="en-US" dirty="0"/>
              <a:t>7.4. Check Box and Radio Objects</a:t>
            </a:r>
          </a:p>
          <a:p>
            <a:pPr lvl="1"/>
            <a:r>
              <a:rPr lang="en-US" dirty="0"/>
              <a:t>7.5. Select Objects</a:t>
            </a:r>
          </a:p>
          <a:p>
            <a:endParaRPr lang="en-US" dirty="0"/>
          </a:p>
          <a:p>
            <a:endParaRPr lang="en-US" dirty="0"/>
          </a:p>
        </p:txBody>
      </p:sp>
    </p:spTree>
    <p:extLst>
      <p:ext uri="{BB962C8B-B14F-4D97-AF65-F5344CB8AC3E}">
        <p14:creationId xmlns:p14="http://schemas.microsoft.com/office/powerpoint/2010/main" val="36144369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heme/theme1.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AB144A02-4718-40B3-83E1-B0B22EE6505A}"/>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050726FD-ADA7-40C7-8579-E1C3B71817EF}"/>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Read-Only]" id="{AB69B80E-2951-4B0D-B709-171FE851474F}" vid="{9AFBC43A-C837-4DC5-96CC-A62710B428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Class book</Material_x0020_Type>
    <Category xmlns="26bed2a0-a239-4228-bd8e-b46f54fc12da">Module Artifact</Category>
    <Level xmlns="26bed2a0-a239-4228-bd8e-b46f54fc12da">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9" ma:contentTypeDescription="Create a new document." ma:contentTypeScope="" ma:versionID="47f4cee75829005120e89cd2469d13d7">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e30c8c25242ea639c89cd63a34a535c3"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D7665F-8C87-49F1-94B0-6D13FB5E127F}">
  <ds:schemaRefs>
    <ds:schemaRef ds:uri="http://schemas.microsoft.com/sharepoint/v3/contenttype/forms"/>
  </ds:schemaRefs>
</ds:datastoreItem>
</file>

<file path=customXml/itemProps2.xml><?xml version="1.0" encoding="utf-8"?>
<ds:datastoreItem xmlns:ds="http://schemas.openxmlformats.org/officeDocument/2006/customXml" ds:itemID="{E63433B7-998A-4D4C-91CD-BC966B06FCAD}">
  <ds:schemaRefs>
    <ds:schemaRef ds:uri="http://schemas.microsoft.com/office/2006/metadata/properties"/>
    <ds:schemaRef ds:uri="http://schemas.microsoft.com/office/infopath/2007/PartnerControls"/>
    <ds:schemaRef ds:uri="http://schemas.microsoft.com/sharepoint/v3/fields"/>
    <ds:schemaRef ds:uri="26bed2a0-a239-4228-bd8e-b46f54fc12da"/>
  </ds:schemaRefs>
</ds:datastoreItem>
</file>

<file path=customXml/itemProps3.xml><?xml version="1.0" encoding="utf-8"?>
<ds:datastoreItem xmlns:ds="http://schemas.openxmlformats.org/officeDocument/2006/customXml" ds:itemID="{0B43F573-C3DE-40D0-BE96-EC765CBE7A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1749</TotalTime>
  <Words>418</Words>
  <Application>Microsoft Office PowerPoint</Application>
  <PresentationFormat>On-screen Show (4:3)</PresentationFormat>
  <Paragraphs>106</Paragraphs>
  <Slides>12</Slides>
  <Notes>12</Notes>
  <HiddenSlides>1</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12</vt:i4>
      </vt:variant>
    </vt:vector>
  </HeadingPairs>
  <TitlesOfParts>
    <vt:vector size="24" baseType="lpstr">
      <vt:lpstr>Calibri</vt:lpstr>
      <vt:lpstr>Georgia</vt:lpstr>
      <vt:lpstr>MS PGothic</vt:lpstr>
      <vt:lpstr>Verdana</vt:lpstr>
      <vt:lpstr>Candara</vt:lpstr>
      <vt:lpstr>Arial</vt:lpstr>
      <vt:lpstr>Wingdings</vt:lpstr>
      <vt:lpstr>ヒラギノ角ゴ Pro W3</vt:lpstr>
      <vt:lpstr>Section slides</vt:lpstr>
      <vt:lpstr>Content Layouts</vt:lpstr>
      <vt:lpstr>Content and Image Layouts</vt:lpstr>
      <vt:lpstr>think-cell Slide</vt:lpstr>
      <vt:lpstr>PowerPoint Presentation</vt:lpstr>
      <vt:lpstr>Document History</vt:lpstr>
      <vt:lpstr>Course Goals and Non Goals</vt:lpstr>
      <vt:lpstr>Pre-requisites</vt:lpstr>
      <vt:lpstr> Intended Audience</vt:lpstr>
      <vt:lpstr>Day Wise Schedule</vt:lpstr>
      <vt:lpstr>Table of Contents</vt:lpstr>
      <vt:lpstr>Table of Contents</vt:lpstr>
      <vt:lpstr>PowerPoint Presentation</vt:lpstr>
      <vt:lpstr>References</vt:lpstr>
      <vt:lpstr>Next Step Courses (if applicable)</vt:lpstr>
      <vt:lpstr> Other Parallel Technology Areas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Nithin P Thulaseedharan</dc:creator>
  <cp:lastModifiedBy>Srivastava, Vaishali</cp:lastModifiedBy>
  <cp:revision>124</cp:revision>
  <dcterms:created xsi:type="dcterms:W3CDTF">2014-04-28T11:21:39Z</dcterms:created>
  <dcterms:modified xsi:type="dcterms:W3CDTF">2019-01-17T09:35:59Z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